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3" r:id="rId9"/>
    <p:sldId id="262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6" d="100"/>
          <a:sy n="76" d="100"/>
        </p:scale>
        <p:origin x="84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C1F408E-565C-40D6-B450-A974AD7682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08CBACE-1673-414E-9700-83E1D2971F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494DB6B-1E59-4A66-B4D6-EFC59C80E4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2D0CD-236A-4A8A-8E53-90928F621DD3}" type="datetimeFigureOut">
              <a:rPr lang="ru-RU" smtClean="0"/>
              <a:t>28.08.2023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FD3334C-9FF4-4B77-B12B-85B1AB731A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B6D90DE-F164-415E-9C08-DE908B7C17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6DF97-1A82-48B1-9EA8-6096B2D4C1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68790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179B720-ED86-4DDA-9769-64A934B90D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51E79A4-8A6E-49A0-9BA6-78E1EE06DF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2BD281D-BA98-43E0-9B74-F9014236BD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2D0CD-236A-4A8A-8E53-90928F621DD3}" type="datetimeFigureOut">
              <a:rPr lang="ru-RU" smtClean="0"/>
              <a:t>28.08.2023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46452B0-9D7F-4792-8E93-C6F85F8C7A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B35CE75-A40B-4204-B0FE-2EC4C4C91D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6DF97-1A82-48B1-9EA8-6096B2D4C1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2255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78AA8068-3299-4E74-BCAB-C1BE1C28DF0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F732FD8-D7F0-4C8B-A4A6-E07426DA2D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30D79D4-2F5E-4F34-819E-B542CA1955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2D0CD-236A-4A8A-8E53-90928F621DD3}" type="datetimeFigureOut">
              <a:rPr lang="ru-RU" smtClean="0"/>
              <a:t>28.08.2023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715CE03-B822-4A01-8C6D-66C704A152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EC781C7-2434-45C4-8BDE-ACE0E88F5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6DF97-1A82-48B1-9EA8-6096B2D4C1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7250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005B49D-B04C-4A2E-B2FC-2E8E8FC964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5A9E400-BBC5-4040-8059-05293D0B51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F108B88-2137-4D00-8AF3-0598ED7B02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2D0CD-236A-4A8A-8E53-90928F621DD3}" type="datetimeFigureOut">
              <a:rPr lang="ru-RU" smtClean="0"/>
              <a:t>28.08.2023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7213684-E7B4-483D-9D5D-4142F375B6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4DC979E-446E-4688-8650-55DE22DB1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6DF97-1A82-48B1-9EA8-6096B2D4C1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2786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4F69953-542F-4988-85F4-0AA9262C42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55F1FA3-FED5-4838-BF58-5696DC3385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8BF2A4E-CD56-4BA9-BF6A-C64C1A4AE2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2D0CD-236A-4A8A-8E53-90928F621DD3}" type="datetimeFigureOut">
              <a:rPr lang="ru-RU" smtClean="0"/>
              <a:t>28.08.2023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90A7B79-3703-4C27-8463-712279D74E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365B8D8-310D-4700-86C0-D159354D99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6DF97-1A82-48B1-9EA8-6096B2D4C1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9028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F629AB-D2F6-4D31-852B-EF13F8BEC1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39A0BB8-4D13-4747-9D22-F5BF2F0CDA6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5F43045-AC92-4E6B-8A6A-6ABB63FF0B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5D2B4D3-6C77-4E03-8EB4-95B30885B5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2D0CD-236A-4A8A-8E53-90928F621DD3}" type="datetimeFigureOut">
              <a:rPr lang="ru-RU" smtClean="0"/>
              <a:t>28.08.2023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127E04E-4DD6-45EA-B6E2-642F2A30CA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F44B208-7185-4713-BB0A-30A732C69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6DF97-1A82-48B1-9EA8-6096B2D4C1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9306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1B1B07-69AE-4516-A1CF-6A9C7D18D7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F030FA0-DDE7-498D-840B-6A53CDA79F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1421986-8E1E-40E3-BC82-5561C015C4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7D409D90-63CB-4681-8833-65E446FE635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07D9287A-B1BC-4940-90C8-A9943B303E9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2F2D8639-9C17-4CAE-A78A-D831EFBAE3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2D0CD-236A-4A8A-8E53-90928F621DD3}" type="datetimeFigureOut">
              <a:rPr lang="ru-RU" smtClean="0"/>
              <a:t>28.08.2023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6A993322-B6CD-40AB-AB4B-624056D1C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B9A1B132-10BA-4CB4-9F52-1672E9A37F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6DF97-1A82-48B1-9EA8-6096B2D4C1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12133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FC6F06-B491-4B7E-A044-BFA3A21355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F2CC2E4E-F2F5-415C-855D-3A6A27AD32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2D0CD-236A-4A8A-8E53-90928F621DD3}" type="datetimeFigureOut">
              <a:rPr lang="ru-RU" smtClean="0"/>
              <a:t>28.08.2023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DEC72D03-0C7E-42E6-B631-BBD1DEFC3C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1C8FBED-AFF2-48C7-9375-5519F08713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6DF97-1A82-48B1-9EA8-6096B2D4C1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56581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69B05F9E-36C0-4CA9-B2EC-CD874D7770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2D0CD-236A-4A8A-8E53-90928F621DD3}" type="datetimeFigureOut">
              <a:rPr lang="ru-RU" smtClean="0"/>
              <a:t>28.08.2023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98613D9C-AA84-4577-B112-93FB1F98AE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6FF0DF4-3992-42B3-A4D9-BBF2FF846C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6DF97-1A82-48B1-9EA8-6096B2D4C1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2625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CC4C28-B734-479C-8192-930561D806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9BB3B84-097B-4027-A023-FAF382846F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70C6D6B-8A18-49B6-BEF3-BCEA88B307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E6DFB98-D162-4ECD-8E2D-3D902D6F8E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2D0CD-236A-4A8A-8E53-90928F621DD3}" type="datetimeFigureOut">
              <a:rPr lang="ru-RU" smtClean="0"/>
              <a:t>28.08.2023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85984CD-57FA-4C9E-84B9-8686C24C8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240FD2D-D75E-4798-91F5-C2AC1E38A5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6DF97-1A82-48B1-9EA8-6096B2D4C1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7614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29D7859-9EF1-4AB0-B57F-0D94FD889E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8ACDA227-42F2-4382-8A4B-47CDB1CA2B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C5EDE7B-05CA-4648-92C3-1EFAA93D14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24B9BF8-2EC2-4754-B7E3-05E4F5B731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2D0CD-236A-4A8A-8E53-90928F621DD3}" type="datetimeFigureOut">
              <a:rPr lang="ru-RU" smtClean="0"/>
              <a:t>28.08.2023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19596AE-BE50-491D-8F73-7FE7E6357B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0F12BA5-3767-4C12-8943-F953E58811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6DF97-1A82-48B1-9EA8-6096B2D4C1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4207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CD396E-DAEB-48BD-8AD8-12B29DCFE4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4EFE279-9609-4D8B-8143-2922C1E5A5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08535A8-8BC8-4F2F-B92B-8164280905B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B2D0CD-236A-4A8A-8E53-90928F621DD3}" type="datetimeFigureOut">
              <a:rPr lang="ru-RU" smtClean="0"/>
              <a:t>28.08.2023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E4298F9-C558-462D-BA80-C7D94D4148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183266E-BF33-4671-9808-F1CFD79797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16DF97-1A82-48B1-9EA8-6096B2D4C1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7861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A28FEE-A658-4D30-AB7E-D1AE093C6D9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Архитектура информационных систем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E53A28A-76D4-4164-9BDF-10DF2D7B0FA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3200" b="1" dirty="0"/>
              <a:t>2 курс</a:t>
            </a:r>
          </a:p>
        </p:txBody>
      </p:sp>
    </p:spTree>
    <p:extLst>
      <p:ext uri="{BB962C8B-B14F-4D97-AF65-F5344CB8AC3E}">
        <p14:creationId xmlns:p14="http://schemas.microsoft.com/office/powerpoint/2010/main" val="28625992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F202DBED-1FEC-40D3-9D3B-2B6B72E559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7819"/>
            <a:ext cx="10515600" cy="6049144"/>
          </a:xfrm>
        </p:spPr>
        <p:txBody>
          <a:bodyPr>
            <a:noAutofit/>
          </a:bodyPr>
          <a:lstStyle/>
          <a:p>
            <a:pPr marL="0" indent="354013" algn="just">
              <a:lnSpc>
                <a:spcPct val="170000"/>
              </a:lnSpc>
              <a:buNone/>
            </a:pPr>
            <a:r>
              <a:rPr lang="ru-RU" sz="2400" dirty="0"/>
              <a:t>В курсе " </a:t>
            </a:r>
            <a:r>
              <a:rPr lang="ru-RU" sz="2400" b="1" dirty="0"/>
              <a:t>Архитектура информационных систем</a:t>
            </a:r>
            <a:r>
              <a:rPr lang="ru-RU" sz="2400" dirty="0"/>
              <a:t>" рассматриваются принципы построения информационных открытых систем, архитектура, модели и ресурсы информационных систем. </a:t>
            </a:r>
          </a:p>
          <a:p>
            <a:pPr marL="0" indent="354013" algn="just">
              <a:lnSpc>
                <a:spcPct val="170000"/>
              </a:lnSpc>
              <a:buNone/>
            </a:pPr>
            <a:r>
              <a:rPr lang="ru-RU" sz="2400" dirty="0"/>
              <a:t>Архитектура информационных систем играет важную роль в формировании базовых знаний и умений современного специалиста в области информационных систем и технологий. </a:t>
            </a:r>
          </a:p>
          <a:p>
            <a:pPr marL="0" indent="354013" algn="just">
              <a:lnSpc>
                <a:spcPct val="170000"/>
              </a:lnSpc>
              <a:buNone/>
            </a:pPr>
            <a:r>
              <a:rPr lang="ru-RU" sz="2400" b="1" dirty="0"/>
              <a:t>Основная задача </a:t>
            </a:r>
            <a:r>
              <a:rPr lang="ru-RU" sz="2400" dirty="0"/>
              <a:t>данного курса заключается в формировании общих теоретических представлений и понятий об организации и принципах построения, моделях функционирования информационных систем в различных областях. </a:t>
            </a:r>
          </a:p>
        </p:txBody>
      </p:sp>
    </p:spTree>
    <p:extLst>
      <p:ext uri="{BB962C8B-B14F-4D97-AF65-F5344CB8AC3E}">
        <p14:creationId xmlns:p14="http://schemas.microsoft.com/office/powerpoint/2010/main" val="13861618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30123A86-B075-4039-B9A3-F0AEBDA513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83458"/>
            <a:ext cx="10515600" cy="5793505"/>
          </a:xfrm>
        </p:spPr>
        <p:txBody>
          <a:bodyPr>
            <a:normAutofit/>
          </a:bodyPr>
          <a:lstStyle/>
          <a:p>
            <a:pPr marL="0" indent="354013" algn="just">
              <a:lnSpc>
                <a:spcPct val="150000"/>
              </a:lnSpc>
              <a:buNone/>
            </a:pPr>
            <a:r>
              <a:rPr lang="ru-RU" dirty="0">
                <a:effectLst/>
                <a:ea typeface="Times New Roman" panose="02020603050405020304" pitchFamily="18" charset="0"/>
              </a:rPr>
              <a:t>Содержание </a:t>
            </a:r>
            <a:r>
              <a:rPr lang="ru-RU" b="1" dirty="0">
                <a:effectLst/>
                <a:ea typeface="Times New Roman" panose="02020603050405020304" pitchFamily="18" charset="0"/>
              </a:rPr>
              <a:t>лабораторных работ </a:t>
            </a:r>
            <a:r>
              <a:rPr lang="ru-RU" dirty="0">
                <a:effectLst/>
                <a:ea typeface="Times New Roman" panose="02020603050405020304" pitchFamily="18" charset="0"/>
              </a:rPr>
              <a:t>позволяет освоить работу в среде СУБД M</a:t>
            </a:r>
            <a:r>
              <a:rPr lang="en-US" dirty="0">
                <a:effectLst/>
                <a:ea typeface="Times New Roman" panose="02020603050405020304" pitchFamily="18" charset="0"/>
              </a:rPr>
              <a:t>S</a:t>
            </a:r>
            <a:r>
              <a:rPr lang="ru-RU" dirty="0">
                <a:effectLst/>
                <a:ea typeface="Times New Roman" panose="02020603050405020304" pitchFamily="18" charset="0"/>
              </a:rPr>
              <a:t> Access: создание таблиц баз данных и объектов управления базой данных.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dirty="0">
                <a:effectLst/>
                <a:ea typeface="Times New Roman" panose="02020603050405020304" pitchFamily="18" charset="0"/>
              </a:rPr>
              <a:t>Каждая лабораторная работа включает набор заданий, методические указания к ним и контрольные вопросы по изучаемой теме. 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ru-RU" dirty="0"/>
          </a:p>
          <a:p>
            <a:pPr marL="0" indent="0" algn="just">
              <a:lnSpc>
                <a:spcPct val="150000"/>
              </a:lnSpc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60178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DE4F2814-C034-47B6-8AB0-B14275A6F3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432619"/>
            <a:ext cx="10737501" cy="5744344"/>
          </a:xfrm>
        </p:spPr>
        <p:txBody>
          <a:bodyPr/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sz="2800" dirty="0"/>
              <a:t>ЛАБОРАТОРНАЯ РАБОТА № 1. «РАБОТА С ТАБЛИЦАМИ. СОЗДАНИЕ ТАБЛИЦЫ В РЕЖИМЕ КОНСТРУКТОРА»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sz="2800" dirty="0"/>
              <a:t>ЛАБОРАТОРНАЯ РАБОТА №2. «СОЗДАНИЕ ФОРМЫ. СПОСОБЫ ВВОДА, РЕДАКТИРОВАНИЯ И ОБРАБОТКИ ДАННЫХ В ФОРМАХ БД»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dirty="0"/>
              <a:t>ЛАБОРАТОРНАЯ РАБОТА № 3. «СОЗДАНИЕ ЗАПРОСОВ»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dirty="0"/>
              <a:t>ЛАБОРАТОРНАЯ РАБОТА № 4. «СОЗДАНИЕ ОТЧЕТОВ»</a:t>
            </a:r>
          </a:p>
          <a:p>
            <a:pPr marL="0" indent="0" algn="just">
              <a:buNone/>
            </a:pPr>
            <a:r>
              <a:rPr lang="ru-RU" dirty="0"/>
              <a:t>ЛАБОРАТОРНАЯ РАБОТА №5. «СОЗДАНИЕ МАКРОСОВ И КНОПОЧНОГО МЕНЮ»</a:t>
            </a:r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41869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366D56F7-52D1-4C8A-93B1-4613D87169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53961"/>
            <a:ext cx="10515600" cy="5823002"/>
          </a:xfrm>
        </p:spPr>
        <p:txBody>
          <a:bodyPr>
            <a:noAutofit/>
          </a:bodyPr>
          <a:lstStyle/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b="1" kern="1600" cap="all" dirty="0">
                <a:solidFill>
                  <a:srgbClr val="1264BE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КОНТРОЛЬНАЯ</a:t>
            </a:r>
            <a:r>
              <a:rPr lang="x-none" sz="2400" b="1" kern="1600" cap="all" dirty="0">
                <a:solidFill>
                  <a:srgbClr val="1264BE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работа </a:t>
            </a:r>
            <a:endParaRPr lang="ru-RU" sz="2400" b="1" kern="1600" cap="all" dirty="0">
              <a:solidFill>
                <a:srgbClr val="1264BE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endParaRPr lang="ru-RU" sz="2400" b="1" kern="1600" cap="all" dirty="0">
              <a:solidFill>
                <a:srgbClr val="1264BE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  <a:tabLst>
                <a:tab pos="180340" algn="l"/>
              </a:tabLst>
            </a:pPr>
            <a:r>
              <a:rPr lang="ru-RU" sz="24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Используя возможности СУБД MS Access, создать базу данных по заданному условию, согласно своему варианту (по номеру студента в списке группы):</a:t>
            </a:r>
          </a:p>
          <a:p>
            <a:pPr marL="342900" lvl="0" indent="-342900" algn="just">
              <a:buFont typeface="+mj-lt"/>
              <a:buAutoNum type="arabicPeriod"/>
              <a:tabLst>
                <a:tab pos="180340" algn="l"/>
              </a:tabLst>
            </a:pP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спроектировать БД – создать </a:t>
            </a:r>
            <a:r>
              <a:rPr lang="ru-RU" sz="24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диаграммы </a:t>
            </a:r>
            <a:r>
              <a:rPr lang="en-US" sz="24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UML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прецедентов, классов, последовательностей;</a:t>
            </a:r>
          </a:p>
          <a:p>
            <a:pPr marL="342900" lvl="0" indent="-342900" algn="just">
              <a:buFont typeface="+mj-lt"/>
              <a:buAutoNum type="arabicPeriod"/>
              <a:tabLst>
                <a:tab pos="180340" algn="l"/>
              </a:tabLst>
            </a:pP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создать базу данных из </a:t>
            </a:r>
            <a:r>
              <a:rPr lang="ru-RU" sz="24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связанных таблиц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(минимум 3 таблицы), в соответствии с </a:t>
            </a:r>
            <a:r>
              <a:rPr lang="ru-RU" sz="24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Обязательной информацией, которая должна сохраняться в БД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(по своему варианту);</a:t>
            </a:r>
          </a:p>
          <a:p>
            <a:pPr marL="0" indent="0">
              <a:lnSpc>
                <a:spcPct val="160000"/>
              </a:lnSpc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7551963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366D56F7-52D1-4C8A-93B1-4613D87169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353961"/>
            <a:ext cx="10777695" cy="5823002"/>
          </a:xfrm>
        </p:spPr>
        <p:txBody>
          <a:bodyPr>
            <a:noAutofit/>
          </a:bodyPr>
          <a:lstStyle/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b="1" kern="1600" cap="all" dirty="0">
                <a:solidFill>
                  <a:srgbClr val="1264BE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КОНТРОЛЬНАЯ</a:t>
            </a:r>
            <a:r>
              <a:rPr lang="x-none" sz="2400" b="1" kern="1600" cap="all" dirty="0">
                <a:solidFill>
                  <a:srgbClr val="1264BE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работа </a:t>
            </a:r>
            <a:endParaRPr lang="ru-RU" sz="2400" b="1" kern="1600" cap="all" dirty="0">
              <a:solidFill>
                <a:srgbClr val="1264BE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buNone/>
              <a:tabLst>
                <a:tab pos="180340" algn="l"/>
              </a:tabLst>
            </a:pP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подготовить </a:t>
            </a:r>
            <a:r>
              <a:rPr lang="ru-RU" sz="24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 запросов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542925" lvl="0" algn="just"/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два запроса по заданию варианта;</a:t>
            </a:r>
          </a:p>
          <a:p>
            <a:pPr marL="542925" lvl="0" algn="just"/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самостоятельно придумать два запроса с параметром;</a:t>
            </a:r>
          </a:p>
          <a:p>
            <a:pPr marL="542925" lvl="0" algn="just"/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самостоятельно придумать два итоговых запроса (на вычисление количества, среднего арифметического) </a:t>
            </a:r>
          </a:p>
          <a:p>
            <a:pPr marL="0" lvl="0" indent="0" algn="just">
              <a:buNone/>
              <a:tabLst>
                <a:tab pos="180340" algn="l"/>
              </a:tabLst>
            </a:pP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создать </a:t>
            </a:r>
            <a:r>
              <a:rPr lang="ru-RU" sz="24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формы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данных:</a:t>
            </a:r>
          </a:p>
          <a:p>
            <a:pPr marL="542925" algn="just">
              <a:tabLst>
                <a:tab pos="180340" algn="l"/>
              </a:tabLst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одну форму по заданию варианта;</a:t>
            </a:r>
          </a:p>
          <a:p>
            <a:pPr marL="542925" algn="just">
              <a:tabLst>
                <a:tab pos="180340" algn="l"/>
              </a:tabLst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формы для всех таблиц и запросов</a:t>
            </a:r>
          </a:p>
          <a:p>
            <a:pPr marL="0" lvl="0" indent="0" algn="just">
              <a:buNone/>
              <a:tabLst>
                <a:tab pos="180340" algn="l"/>
              </a:tabLst>
            </a:pP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построить </a:t>
            </a:r>
            <a:r>
              <a:rPr lang="ru-RU" sz="24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диаграммы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вывести </a:t>
            </a:r>
            <a:r>
              <a:rPr lang="ru-RU" sz="24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отчет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(по заданию своего варианта);</a:t>
            </a:r>
          </a:p>
          <a:p>
            <a:pPr marL="0" lvl="0" indent="0" algn="just">
              <a:buNone/>
              <a:tabLst>
                <a:tab pos="180340" algn="l"/>
              </a:tabLst>
            </a:pP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 создать </a:t>
            </a:r>
            <a:r>
              <a:rPr lang="ru-RU" sz="24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Главную кнопочную форму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для открытия всех форм (с помощью Макросов);</a:t>
            </a:r>
          </a:p>
          <a:p>
            <a:pPr marL="0" lvl="0" indent="0" algn="just">
              <a:buNone/>
              <a:tabLst>
                <a:tab pos="180340" algn="l"/>
              </a:tabLst>
            </a:pP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7. Создать Макрос автоматического вызова Главной кнопочной формы при открытии базы данных.</a:t>
            </a:r>
            <a:endParaRPr lang="ru-RU" sz="1800" dirty="0">
              <a:effectLst/>
              <a:latin typeface="Tahom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  <a:tabLst>
                <a:tab pos="180340" algn="l"/>
              </a:tabLst>
            </a:pPr>
            <a:r>
              <a:rPr lang="ru-RU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indent="0">
              <a:lnSpc>
                <a:spcPct val="160000"/>
              </a:lnSpc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2461980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384E8062-88B7-431B-8C1C-4DFDB47496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14632"/>
            <a:ext cx="10515600" cy="5862331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  <a:tabLst>
                <a:tab pos="180340" algn="l"/>
              </a:tabLst>
            </a:pPr>
            <a:r>
              <a:rPr lang="ru-RU" sz="2800" u="sng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При создании базы данных учитывать ниже приведены основные этапы проектирования базы данных:</a:t>
            </a:r>
            <a:endParaRPr lang="ru-RU" sz="28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Ø"/>
              <a:tabLst>
                <a:tab pos="180340" algn="l"/>
                <a:tab pos="457200" algn="l"/>
              </a:tabLst>
            </a:pPr>
            <a:r>
              <a:rPr lang="ru-RU" sz="2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Определение цели создания базы данных.</a:t>
            </a:r>
          </a:p>
          <a:p>
            <a:pPr lvl="0" algn="just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Ø"/>
              <a:tabLst>
                <a:tab pos="180340" algn="l"/>
                <a:tab pos="457200" algn="l"/>
              </a:tabLst>
            </a:pPr>
            <a:r>
              <a:rPr lang="ru-RU" sz="2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Определение таблиц, которые должна содержать база данных (не менее трех).</a:t>
            </a:r>
          </a:p>
          <a:p>
            <a:pPr lvl="0" algn="just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Ø"/>
              <a:tabLst>
                <a:tab pos="180340" algn="l"/>
                <a:tab pos="457200" algn="l"/>
              </a:tabLst>
            </a:pPr>
            <a:r>
              <a:rPr lang="ru-RU" sz="2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Определение связей между таблицами. При необходимости, для обеспечения связи можно добавить в таблицы необходимые поля.</a:t>
            </a:r>
          </a:p>
          <a:p>
            <a:pPr lvl="0" algn="just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Ø"/>
              <a:tabLst>
                <a:tab pos="180340" algn="l"/>
                <a:tab pos="457200" algn="l"/>
              </a:tabLst>
            </a:pPr>
            <a:r>
              <a:rPr lang="ru-RU" sz="2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Обновление структуры базы данных.</a:t>
            </a:r>
          </a:p>
          <a:p>
            <a:pPr lvl="0" algn="just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Ø"/>
              <a:tabLst>
                <a:tab pos="180340" algn="l"/>
                <a:tab pos="457200" algn="l"/>
              </a:tabLst>
            </a:pPr>
            <a:r>
              <a:rPr lang="ru-RU" sz="2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Добавление данных и создание других объектов базы данных.</a:t>
            </a:r>
          </a:p>
          <a:p>
            <a:pPr lvl="0" algn="just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Ø"/>
              <a:tabLst>
                <a:tab pos="180340" algn="l"/>
                <a:tab pos="457200" algn="l"/>
              </a:tabLst>
            </a:pPr>
            <a:r>
              <a:rPr lang="ru-RU" sz="2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Использование средств анализа в Microsoft Access.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92547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Изображение выглядит как стол&#10;&#10;Автоматически созданное описание">
            <a:extLst>
              <a:ext uri="{FF2B5EF4-FFF2-40B4-BE49-F238E27FC236}">
                <a16:creationId xmlns:a16="http://schemas.microsoft.com/office/drawing/2014/main" id="{0DD0359E-D3D0-408E-82EA-E39E55DE5A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9256" y="104775"/>
            <a:ext cx="6505575" cy="675322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A6C4593-74F7-8106-4AFD-0DAE97211FF2}"/>
              </a:ext>
            </a:extLst>
          </p:cNvPr>
          <p:cNvSpPr txBox="1"/>
          <p:nvPr/>
        </p:nvSpPr>
        <p:spPr>
          <a:xfrm>
            <a:off x="231111" y="391886"/>
            <a:ext cx="33260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Пример варианта к контрольной работе</a:t>
            </a:r>
          </a:p>
        </p:txBody>
      </p:sp>
    </p:spTree>
    <p:extLst>
      <p:ext uri="{BB962C8B-B14F-4D97-AF65-F5344CB8AC3E}">
        <p14:creationId xmlns:p14="http://schemas.microsoft.com/office/powerpoint/2010/main" val="24868718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48153963-45A5-4E02-A997-34851CA4B8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1741" y="304800"/>
            <a:ext cx="11465169" cy="5872163"/>
          </a:xfrm>
        </p:spPr>
        <p:txBody>
          <a:bodyPr>
            <a:normAutofit fontScale="92500"/>
          </a:bodyPr>
          <a:lstStyle/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</a:t>
            </a:r>
            <a:r>
              <a:rPr lang="ru-RU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онтрольная работа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оформляется в виде отчёта, в котором описывается ход проектирования и создания БД (с соответствующими скриншотами).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качестве приложения в контрольной работе должны быть представлены три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UML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диаграммы: </a:t>
            </a: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прецедентов, классов, последовательностей.</a:t>
            </a: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К. р. сдается на проверку в распечатанном виде.</a:t>
            </a:r>
            <a:endParaRPr lang="ru-RU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Так же ОБЯЗАТЕЛЬНО необходимо продемонстрировать преподавателю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спроектированную БД в </a:t>
            </a:r>
            <a:r>
              <a:rPr lang="en-US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MS Access</a:t>
            </a: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Контрольные работы не допускаются к проверке и должны быть переработаны, если содержание и оформление не соответствуют требованиям.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651782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501</Words>
  <Application>Microsoft Office PowerPoint</Application>
  <PresentationFormat>Широкоэкранный</PresentationFormat>
  <Paragraphs>42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Arial</vt:lpstr>
      <vt:lpstr>Calibri</vt:lpstr>
      <vt:lpstr>Calibri Light</vt:lpstr>
      <vt:lpstr>Tahoma</vt:lpstr>
      <vt:lpstr>Times New Roman</vt:lpstr>
      <vt:lpstr>Wingdings</vt:lpstr>
      <vt:lpstr>Тема Office</vt:lpstr>
      <vt:lpstr>Архитектура информационных систем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Архитектура информационных систем</dc:title>
  <dc:creator>Елена Барашко</dc:creator>
  <cp:lastModifiedBy>Елена Барашко</cp:lastModifiedBy>
  <cp:revision>9</cp:revision>
  <dcterms:created xsi:type="dcterms:W3CDTF">2021-08-27T18:05:52Z</dcterms:created>
  <dcterms:modified xsi:type="dcterms:W3CDTF">2023-08-28T20:15:20Z</dcterms:modified>
</cp:coreProperties>
</file>